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9" r:id="rId2"/>
    <p:sldId id="280" r:id="rId3"/>
    <p:sldId id="277" r:id="rId4"/>
    <p:sldId id="281" r:id="rId5"/>
    <p:sldId id="282" r:id="rId6"/>
    <p:sldId id="288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1" r:id="rId22"/>
    <p:sldId id="272" r:id="rId23"/>
    <p:sldId id="273" r:id="rId24"/>
    <p:sldId id="274" r:id="rId25"/>
    <p:sldId id="275" r:id="rId26"/>
    <p:sldId id="276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86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F96AF-498C-4DEC-BFB3-6DC1C76EFB96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DB607-C473-40DD-ABBC-22CFF9CA3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40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04524-B286-4F14-84DA-7BAD970D167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34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24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9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3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26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7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4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95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9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25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BD1B-C34C-4D89-98FF-E8AE051B0654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96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DBD1B-C34C-4D89-98FF-E8AE051B0654}" type="datetimeFigureOut">
              <a:rPr lang="en-US" smtClean="0"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8E4E5-356A-4F80-9219-495494CD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nut 1"/>
          <p:cNvSpPr/>
          <p:nvPr/>
        </p:nvSpPr>
        <p:spPr>
          <a:xfrm>
            <a:off x="1612901" y="609600"/>
            <a:ext cx="5791200" cy="5791200"/>
          </a:xfrm>
          <a:prstGeom prst="donut">
            <a:avLst>
              <a:gd name="adj" fmla="val 18698"/>
            </a:avLst>
          </a:prstGeom>
          <a:ln w="127000" cmpd="dbl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Circle">
              <a:avLst/>
            </a:prstTxWarp>
          </a:bodyPr>
          <a:lstStyle/>
          <a:p>
            <a:pPr algn="ctr"/>
            <a:r>
              <a:rPr lang="en-US" sz="7200" b="1" dirty="0" smtClean="0">
                <a:latin typeface="Book Antiqua" pitchFamily="18" charset="0"/>
              </a:rPr>
              <a:t>Welcome to the world of Cambrian Multimedia presentation.</a:t>
            </a:r>
            <a:endParaRPr lang="en-US" sz="7200" b="1" dirty="0"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3624" r="85665" b="5475"/>
          <a:stretch/>
        </p:blipFill>
        <p:spPr bwMode="auto">
          <a:xfrm>
            <a:off x="2728687" y="1719942"/>
            <a:ext cx="3559628" cy="3574677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7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022069" y="381000"/>
            <a:ext cx="3494668" cy="1066800"/>
          </a:xfrm>
          <a:prstGeom prst="wedgeRoundRectCallout">
            <a:avLst>
              <a:gd name="adj1" fmla="val -46238"/>
              <a:gd name="adj2" fmla="val 13869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But why? Did you come to me?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3207303" y="2895600"/>
            <a:ext cx="3193497" cy="1066800"/>
          </a:xfrm>
          <a:prstGeom prst="wedgeRoundRectCallout">
            <a:avLst>
              <a:gd name="adj1" fmla="val 58891"/>
              <a:gd name="adj2" fmla="val -8716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Yes, but I did not find you.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73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438400" y="152400"/>
            <a:ext cx="4724400" cy="1066800"/>
          </a:xfrm>
          <a:prstGeom prst="wedgeRoundRectCallout">
            <a:avLst>
              <a:gd name="adj1" fmla="val -48303"/>
              <a:gd name="adj2" fmla="val 1468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O I see. Actually I went to visit a book fair yesterday.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415168" y="3048000"/>
            <a:ext cx="4747632" cy="1066800"/>
          </a:xfrm>
          <a:prstGeom prst="wedgeRoundRectCallout">
            <a:avLst>
              <a:gd name="adj1" fmla="val 50884"/>
              <a:gd name="adj2" fmla="val -10620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How funny! But why did you not take me with you?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1374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r="904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048000" y="762000"/>
            <a:ext cx="3581400" cy="1066800"/>
          </a:xfrm>
          <a:prstGeom prst="wedgeRoundRectCallout">
            <a:avLst>
              <a:gd name="adj1" fmla="val -59488"/>
              <a:gd name="adj2" fmla="val 13460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Sorry. I forgot to inform you.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3048000" y="3429000"/>
            <a:ext cx="3185532" cy="1066800"/>
          </a:xfrm>
          <a:prstGeom prst="wedgeRoundRectCallout">
            <a:avLst>
              <a:gd name="adj1" fmla="val 67945"/>
              <a:gd name="adj2" fmla="val -1089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Ok. How did you enjoy it?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04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848429" y="56314"/>
            <a:ext cx="4267200" cy="1066800"/>
          </a:xfrm>
          <a:prstGeom prst="wedgeRoundRectCallout">
            <a:avLst>
              <a:gd name="adj1" fmla="val -43026"/>
              <a:gd name="adj2" fmla="val 16862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I enjoyed it very much.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590800" y="2819400"/>
            <a:ext cx="4419600" cy="1066800"/>
          </a:xfrm>
          <a:prstGeom prst="wedgeRoundRectCallout">
            <a:avLst>
              <a:gd name="adj1" fmla="val 43494"/>
              <a:gd name="adj2" fmla="val -8443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When did you go there?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2716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3" r="5873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209800" y="609600"/>
            <a:ext cx="4191000" cy="1066800"/>
          </a:xfrm>
          <a:prstGeom prst="wedgeRoundRectCallout">
            <a:avLst>
              <a:gd name="adj1" fmla="val -48829"/>
              <a:gd name="adj2" fmla="val 1264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I went there at </a:t>
            </a:r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3 </a:t>
            </a:r>
            <a:r>
              <a:rPr lang="en-US" sz="3200" dirty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p</a:t>
            </a:r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m</a:t>
            </a:r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133600" y="3048000"/>
            <a:ext cx="4533900" cy="1066800"/>
          </a:xfrm>
          <a:prstGeom prst="wedgeRoundRectCallout">
            <a:avLst>
              <a:gd name="adj1" fmla="val 48133"/>
              <a:gd name="adj2" fmla="val -7083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Who accompanied you?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64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194238" y="2236037"/>
            <a:ext cx="4280747" cy="537864"/>
          </a:xfrm>
          <a:prstGeom prst="wedgeRoundRectCallout">
            <a:avLst>
              <a:gd name="adj1" fmla="val -49992"/>
              <a:gd name="adj2" fmla="val 10837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286000" y="3200400"/>
            <a:ext cx="4800599" cy="1066800"/>
          </a:xfrm>
          <a:prstGeom prst="wedgeRoundRectCallout">
            <a:avLst>
              <a:gd name="adj1" fmla="val 51725"/>
              <a:gd name="adj2" fmla="val -1048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Which book fair did you visit?</a:t>
            </a:r>
            <a:endParaRPr lang="en-US" sz="28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33" t="29391" r="13770" b="39286"/>
          <a:stretch/>
        </p:blipFill>
        <p:spPr>
          <a:xfrm>
            <a:off x="2577253" y="39915"/>
            <a:ext cx="1420868" cy="1636486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6" t="45820" r="54127" b="22857"/>
          <a:stretch/>
        </p:blipFill>
        <p:spPr>
          <a:xfrm>
            <a:off x="3998121" y="68944"/>
            <a:ext cx="1420868" cy="1636486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05" t="37222" r="42698" b="31455"/>
          <a:stretch/>
        </p:blipFill>
        <p:spPr>
          <a:xfrm>
            <a:off x="5437132" y="39915"/>
            <a:ext cx="1420868" cy="1636486"/>
          </a:xfrm>
          <a:prstGeom prst="ellipse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647042" y="1705430"/>
            <a:ext cx="4114800" cy="559636"/>
          </a:xfrm>
          <a:prstGeom prst="wedgeRoundRectCallout">
            <a:avLst>
              <a:gd name="adj1" fmla="val -53284"/>
              <a:gd name="adj2" fmla="val 96216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Mumu       </a:t>
            </a:r>
            <a:r>
              <a:rPr lang="en-US" sz="2800" dirty="0" err="1" smtClean="0">
                <a:latin typeface="Andalus" pitchFamily="18" charset="-78"/>
                <a:cs typeface="Andalus" pitchFamily="18" charset="-78"/>
              </a:rPr>
              <a:t>Jinia</a:t>
            </a: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      </a:t>
            </a:r>
            <a:r>
              <a:rPr lang="en-US" sz="2800" dirty="0" err="1" smtClean="0">
                <a:latin typeface="Andalus" pitchFamily="18" charset="-78"/>
                <a:cs typeface="Andalus" pitchFamily="18" charset="-78"/>
              </a:rPr>
              <a:t>Rusha</a:t>
            </a:r>
            <a:endParaRPr lang="en-US" sz="28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968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r="650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819400" y="1255486"/>
            <a:ext cx="3657600" cy="725714"/>
          </a:xfrm>
          <a:prstGeom prst="wedgeRoundRectCallout">
            <a:avLst>
              <a:gd name="adj1" fmla="val -55740"/>
              <a:gd name="adj2" fmla="val 12010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Bangla Academy.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676400" y="3200400"/>
            <a:ext cx="5105400" cy="1066800"/>
          </a:xfrm>
          <a:prstGeom prst="wedgeRoundRectCallout">
            <a:avLst>
              <a:gd name="adj1" fmla="val 50195"/>
              <a:gd name="adj2" fmla="val -8988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Bangla Academy? Isn’t it the biggest book fair in Bangladesh?</a:t>
            </a:r>
            <a:endParaRPr lang="en-US" sz="28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240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3" r="5873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663371" y="685800"/>
            <a:ext cx="3429000" cy="725714"/>
          </a:xfrm>
          <a:prstGeom prst="wedgeRoundRectCallout">
            <a:avLst>
              <a:gd name="adj1" fmla="val -60320"/>
              <a:gd name="adj2" fmla="val 20475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Yes, you are right.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286000" y="3200400"/>
            <a:ext cx="4191000" cy="1066800"/>
          </a:xfrm>
          <a:prstGeom prst="wedgeRoundRectCallout">
            <a:avLst>
              <a:gd name="adj1" fmla="val 52490"/>
              <a:gd name="adj2" fmla="val -8579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How was it decorated?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38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3" r="5873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905000" y="671286"/>
            <a:ext cx="5029200" cy="762000"/>
          </a:xfrm>
          <a:prstGeom prst="wedgeRoundRectCallout">
            <a:avLst>
              <a:gd name="adj1" fmla="val -42806"/>
              <a:gd name="adj2" fmla="val 19256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It was decorated gorgeously.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057401" y="2895600"/>
            <a:ext cx="3657600" cy="762000"/>
          </a:xfrm>
          <a:prstGeom prst="wedgeRoundRectCallout">
            <a:avLst>
              <a:gd name="adj1" fmla="val 74941"/>
              <a:gd name="adj2" fmla="val -5450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What do you mean?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025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286000" y="228600"/>
            <a:ext cx="5181600" cy="1066800"/>
          </a:xfrm>
          <a:prstGeom prst="wedgeRoundRectCallout">
            <a:avLst>
              <a:gd name="adj1" fmla="val -46303"/>
              <a:gd name="adj2" fmla="val 13733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There was a big gate to enter into the fair </a:t>
            </a:r>
            <a:r>
              <a:rPr lang="en-US" sz="2400" dirty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</a:t>
            </a:r>
            <a: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hich was decorated with </a:t>
            </a:r>
            <a:r>
              <a:rPr lang="en-US" sz="2400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colourful</a:t>
            </a:r>
            <a: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paintings and artistic design.</a:t>
            </a:r>
            <a:endParaRPr lang="en-US" sz="24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914650" y="2895600"/>
            <a:ext cx="3924300" cy="1066800"/>
          </a:xfrm>
          <a:prstGeom prst="wedgeRoundRectCallout">
            <a:avLst>
              <a:gd name="adj1" fmla="val 59487"/>
              <a:gd name="adj2" fmla="val -9396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What were there inside the fair?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09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800599"/>
            <a:ext cx="4191001" cy="2009061"/>
          </a:xfrm>
          <a:prstGeom prst="roundRect">
            <a:avLst/>
          </a:prstGeom>
          <a:ln w="127000" cmpd="dbl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Senior Lecturer</a:t>
            </a:r>
          </a:p>
          <a:p>
            <a:r>
              <a:rPr lang="en-US" sz="2800" b="1" dirty="0" smtClean="0">
                <a:latin typeface="Book Antiqua" pitchFamily="18" charset="0"/>
              </a:rPr>
              <a:t>Department of English</a:t>
            </a:r>
          </a:p>
          <a:p>
            <a:r>
              <a:rPr lang="en-US" sz="2800" b="1" dirty="0" smtClean="0">
                <a:latin typeface="Book Antiqua" pitchFamily="18" charset="0"/>
              </a:rPr>
              <a:t>Cambrian School &amp; College</a:t>
            </a:r>
            <a:r>
              <a:rPr lang="bn-BD" sz="2800" b="1" dirty="0" smtClean="0">
                <a:latin typeface="Book Antiqua" pitchFamily="18" charset="0"/>
              </a:rPr>
              <a:t>,</a:t>
            </a:r>
            <a:r>
              <a:rPr lang="en-US" sz="2800" b="1" dirty="0" smtClean="0">
                <a:latin typeface="Book Antiqua" pitchFamily="18" charset="0"/>
              </a:rPr>
              <a:t>Dhaka, 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800601" y="4833255"/>
            <a:ext cx="3657600" cy="1932861"/>
          </a:xfrm>
          <a:prstGeom prst="roundRect">
            <a:avLst/>
          </a:prstGeom>
          <a:ln w="127000" cmpd="dbl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Class-Eight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English 1</a:t>
            </a:r>
            <a:r>
              <a:rPr lang="en-US" sz="2800" b="1" baseline="30000" dirty="0" smtClean="0">
                <a:solidFill>
                  <a:schemeClr val="bg1"/>
                </a:solidFill>
                <a:latin typeface="Book Antiqua" pitchFamily="18" charset="0"/>
              </a:rPr>
              <a:t>st</a:t>
            </a:r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 Paper</a:t>
            </a:r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4" y="304800"/>
            <a:ext cx="7467600" cy="4233636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740228" y="304800"/>
            <a:ext cx="74676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Md</a:t>
            </a:r>
            <a:r>
              <a:rPr lang="en-US" sz="48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Hasan</a:t>
            </a:r>
            <a:r>
              <a:rPr lang="en-US" sz="48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Hafizur</a:t>
            </a:r>
            <a:r>
              <a:rPr lang="en-US" sz="4800" b="1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Rahman</a:t>
            </a:r>
            <a:endParaRPr lang="en-US" sz="4800" b="1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937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3" r="5873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62200" y="388401"/>
            <a:ext cx="4724400" cy="1066800"/>
          </a:xfrm>
          <a:prstGeom prst="wedgeRoundRectCallout">
            <a:avLst>
              <a:gd name="adj1" fmla="val -52912"/>
              <a:gd name="adj2" fmla="val 1468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Oh, there were hundreds of book stalls stood in two rows in the fair.</a:t>
            </a:r>
            <a:endParaRPr lang="en-US" sz="24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369457" y="3048000"/>
            <a:ext cx="3574143" cy="1066800"/>
          </a:xfrm>
          <a:prstGeom prst="wedgeRoundRectCallout">
            <a:avLst>
              <a:gd name="adj1" fmla="val 65053"/>
              <a:gd name="adj2" fmla="val -7083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What were there in the book stalls?</a:t>
            </a:r>
            <a:endParaRPr lang="en-US" sz="28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13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209800" y="430057"/>
            <a:ext cx="4876800" cy="1066800"/>
          </a:xfrm>
          <a:prstGeom prst="wedgeRoundRectCallout">
            <a:avLst>
              <a:gd name="adj1" fmla="val -44743"/>
              <a:gd name="adj2" fmla="val 11828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Text books, story books, drama, children books, books on history, jokes, novels and what not?</a:t>
            </a:r>
            <a:endParaRPr lang="en-US" sz="24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895600" y="2819400"/>
            <a:ext cx="3886200" cy="838200"/>
          </a:xfrm>
          <a:prstGeom prst="wedgeRoundRectCallout">
            <a:avLst>
              <a:gd name="adj1" fmla="val 57040"/>
              <a:gd name="adj2" fmla="val -8307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Did you buy any book?</a:t>
            </a:r>
            <a:endParaRPr lang="en-US" sz="28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990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3" r="5873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705099" y="430057"/>
            <a:ext cx="3733800" cy="1066800"/>
          </a:xfrm>
          <a:prstGeom prst="wedgeRoundRectCallout">
            <a:avLst>
              <a:gd name="adj1" fmla="val -61783"/>
              <a:gd name="adj2" fmla="val 14277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Sure, I bought as many as ten books.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133600" y="3124200"/>
            <a:ext cx="4572000" cy="1066800"/>
          </a:xfrm>
          <a:prstGeom prst="wedgeRoundRectCallout">
            <a:avLst>
              <a:gd name="adj1" fmla="val 49171"/>
              <a:gd name="adj2" fmla="val -8307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Would you please tell me the books you bought?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326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514600" y="398748"/>
            <a:ext cx="4724400" cy="1066800"/>
          </a:xfrm>
          <a:prstGeom prst="wedgeRoundRectCallout">
            <a:avLst>
              <a:gd name="adj1" fmla="val -45844"/>
              <a:gd name="adj2" fmla="val 12236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The books were religious, novels, jokes and poems.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771570" y="2907276"/>
            <a:ext cx="4010230" cy="1066800"/>
          </a:xfrm>
          <a:prstGeom prst="wedgeRoundRectCallout">
            <a:avLst>
              <a:gd name="adj1" fmla="val 65399"/>
              <a:gd name="adj2" fmla="val -9124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What did you enjoy there more?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742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3" r="587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019300" y="152400"/>
            <a:ext cx="5257800" cy="1331686"/>
          </a:xfrm>
          <a:prstGeom prst="wedgeRoundRectCallout">
            <a:avLst>
              <a:gd name="adj1" fmla="val -45241"/>
              <a:gd name="adj2" fmla="val 12183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I enjoyed a cultural program there participated by </a:t>
            </a:r>
            <a:r>
              <a:rPr lang="en-US" sz="2400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Imdadul</a:t>
            </a:r>
            <a: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Haque</a:t>
            </a:r>
            <a: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Milan, education Minister and so on.</a:t>
            </a:r>
            <a:endParaRPr lang="en-US" sz="24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514600" y="2895600"/>
            <a:ext cx="3601357" cy="1066800"/>
          </a:xfrm>
          <a:prstGeom prst="wedgeRoundRectCallout">
            <a:avLst>
              <a:gd name="adj1" fmla="val 62915"/>
              <a:gd name="adj2" fmla="val -5178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What is your thinking about a book fair?</a:t>
            </a:r>
            <a:endParaRPr lang="en-US" sz="24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47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62200" y="304800"/>
            <a:ext cx="4724400" cy="1524000"/>
          </a:xfrm>
          <a:prstGeom prst="wedgeRoundRectCallout">
            <a:avLst>
              <a:gd name="adj1" fmla="val -47690"/>
              <a:gd name="adj2" fmla="val 7733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I think it beneficial for the people. Actually it is the store house of knowledge.</a:t>
            </a:r>
            <a:endParaRPr lang="en-US" sz="28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286000" y="2895600"/>
            <a:ext cx="4572000" cy="1066800"/>
          </a:xfrm>
          <a:prstGeom prst="wedgeRoundRectCallout">
            <a:avLst>
              <a:gd name="adj1" fmla="val 56472"/>
              <a:gd name="adj2" fmla="val -8443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You are right. We all should visit the book fair every year.</a:t>
            </a:r>
            <a:endParaRPr lang="en-US" sz="28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97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667000" y="685800"/>
            <a:ext cx="4267200" cy="1066800"/>
          </a:xfrm>
          <a:prstGeom prst="wedgeRoundRectCallout">
            <a:avLst>
              <a:gd name="adj1" fmla="val -58628"/>
              <a:gd name="adj2" fmla="val 13188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Thank you my friend.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209800" y="4114800"/>
            <a:ext cx="4572000" cy="1066800"/>
          </a:xfrm>
          <a:prstGeom prst="wedgeRoundRectCallout">
            <a:avLst>
              <a:gd name="adj1" fmla="val 58377"/>
              <a:gd name="adj2" fmla="val -15246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Thank you also.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543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nual Operation 7"/>
          <p:cNvSpPr/>
          <p:nvPr/>
        </p:nvSpPr>
        <p:spPr>
          <a:xfrm>
            <a:off x="613230" y="1676400"/>
            <a:ext cx="8077199" cy="1208833"/>
          </a:xfrm>
          <a:prstGeom prst="flowChartManualOperation">
            <a:avLst/>
          </a:prstGeom>
          <a:ln w="127000" cap="sq" cmpd="dbl">
            <a:miter lim="800000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ndalus" pitchFamily="18" charset="-78"/>
                <a:cs typeface="Andalus" pitchFamily="18" charset="-78"/>
              </a:rPr>
              <a:t>Pair Work</a:t>
            </a:r>
            <a:endParaRPr lang="en-US" sz="40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9" name="Trapezoid 8"/>
          <p:cNvSpPr/>
          <p:nvPr/>
        </p:nvSpPr>
        <p:spPr>
          <a:xfrm>
            <a:off x="326570" y="2971800"/>
            <a:ext cx="8665029" cy="2514600"/>
          </a:xfrm>
          <a:prstGeom prst="trapezoid">
            <a:avLst>
              <a:gd name="adj" fmla="val 76948"/>
            </a:avLst>
          </a:prstGeom>
          <a:ln w="127000" cap="sq" cmpd="dbl">
            <a:solidFill>
              <a:schemeClr val="tx1"/>
            </a:solidFill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Every single pair is suggested</a:t>
            </a:r>
          </a:p>
          <a:p>
            <a:pPr algn="ctr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to write a dialogue on,</a:t>
            </a:r>
          </a:p>
          <a:p>
            <a:pPr algn="ctr"/>
            <a:r>
              <a:rPr lang="en-US" sz="4400" dirty="0">
                <a:latin typeface="Andalus" pitchFamily="18" charset="-78"/>
                <a:cs typeface="Andalus" pitchFamily="18" charset="-78"/>
              </a:rPr>
              <a:t>“ </a:t>
            </a:r>
            <a:r>
              <a:rPr lang="en-US" sz="4400" dirty="0" smtClean="0">
                <a:latin typeface="Andalus" pitchFamily="18" charset="-78"/>
                <a:cs typeface="Andalus" pitchFamily="18" charset="-78"/>
              </a:rPr>
              <a:t>Visiting a book fair.”</a:t>
            </a:r>
            <a:endParaRPr lang="en-US" sz="44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72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295400"/>
            <a:ext cx="7924800" cy="707886"/>
          </a:xfrm>
          <a:prstGeom prst="flowChartManualOperation">
            <a:avLst/>
          </a:prstGeom>
          <a:ln w="152400" cap="sq" cmpd="dbl">
            <a:miter lim="800000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Evaluation</a:t>
            </a:r>
            <a:endParaRPr lang="en-US" sz="40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072759"/>
            <a:ext cx="8483600" cy="3593128"/>
          </a:xfrm>
          <a:prstGeom prst="bevel">
            <a:avLst>
              <a:gd name="adj" fmla="val 12344"/>
            </a:avLst>
          </a:prstGeom>
          <a:ln w="3175" cap="sq" cmpd="dbl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Book Antiqua" pitchFamily="18" charset="0"/>
              </a:rPr>
              <a:t>Answer the following questions-</a:t>
            </a:r>
          </a:p>
          <a:p>
            <a:pPr algn="just"/>
            <a:endParaRPr lang="en-US" sz="300" b="1" dirty="0" smtClean="0">
              <a:latin typeface="Book Antiqua" pitchFamily="18" charset="0"/>
            </a:endParaRP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What is a book fair?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When does it take place?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Where did you pay a visit?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What did you see in the book fair?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What items of book did you buy from the book fair?</a:t>
            </a:r>
          </a:p>
          <a:p>
            <a:pPr algn="just"/>
            <a:endParaRPr lang="en-US" sz="2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86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3500" y="3124200"/>
            <a:ext cx="6781800" cy="3200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Book Antiqua" pitchFamily="18" charset="0"/>
              </a:rPr>
              <a:t>Write a dialogue with your friend about </a:t>
            </a:r>
            <a:r>
              <a:rPr lang="en-US" sz="4400" b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endParaRPr lang="en-US" sz="4400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Book Antiqua" pitchFamily="18" charset="0"/>
              </a:rPr>
              <a:t>“Visiting a book fair”</a:t>
            </a:r>
            <a:endParaRPr lang="en-US" sz="4400" b="1" dirty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endParaRPr lang="en-US" sz="44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" name="Trapezoid 1"/>
          <p:cNvSpPr/>
          <p:nvPr/>
        </p:nvSpPr>
        <p:spPr>
          <a:xfrm>
            <a:off x="762000" y="970128"/>
            <a:ext cx="7924800" cy="2286000"/>
          </a:xfrm>
          <a:prstGeom prst="trapezoid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Book Antiqua" pitchFamily="18" charset="0"/>
              </a:rPr>
              <a:t>Homework</a:t>
            </a:r>
            <a:endParaRPr lang="en-US" sz="3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9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14" y="381000"/>
            <a:ext cx="8344961" cy="6019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42414" y="762000"/>
            <a:ext cx="4967786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Visiting a Book Fair</a:t>
            </a:r>
            <a:endParaRPr lang="en-US" sz="44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8734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43000" y="3407391"/>
            <a:ext cx="6934200" cy="2819400"/>
          </a:xfrm>
          <a:prstGeom prst="roundRect">
            <a:avLst/>
          </a:prstGeom>
          <a:ln w="127000" cap="sq" cmpd="dbl"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Book Antiqua" pitchFamily="18" charset="0"/>
              </a:rPr>
              <a:t>“A book fair is a store house of knowledge”</a:t>
            </a:r>
            <a:endParaRPr lang="en-US" sz="4400" b="1" dirty="0">
              <a:latin typeface="Book Antiqua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1143000" y="533400"/>
            <a:ext cx="6934200" cy="2895600"/>
          </a:xfrm>
          <a:prstGeom prst="cloud">
            <a:avLst/>
          </a:prstGeom>
          <a:ln w="127000" cap="sq" cmpd="dbl"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Book Antiqua" pitchFamily="18" charset="0"/>
              </a:rPr>
              <a:t>Verse Universal</a:t>
            </a:r>
            <a:endParaRPr lang="en-US" sz="5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0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 Arrow Callout 1"/>
          <p:cNvSpPr/>
          <p:nvPr/>
        </p:nvSpPr>
        <p:spPr>
          <a:xfrm>
            <a:off x="990600" y="457200"/>
            <a:ext cx="7238999" cy="5943600"/>
          </a:xfrm>
          <a:prstGeom prst="quadArrowCallout">
            <a:avLst>
              <a:gd name="adj1" fmla="val 37030"/>
              <a:gd name="adj2" fmla="val 18515"/>
              <a:gd name="adj3" fmla="val 18515"/>
              <a:gd name="adj4" fmla="val 48123"/>
            </a:avLst>
          </a:prstGeom>
          <a:ln w="127000" cap="sq" cmpd="dbl"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Book Antiqua" pitchFamily="18" charset="0"/>
              </a:rPr>
              <a:t>Fi-</a:t>
            </a:r>
            <a:r>
              <a:rPr lang="en-US" sz="4400" dirty="0" err="1" smtClean="0">
                <a:latin typeface="Book Antiqua" pitchFamily="18" charset="0"/>
              </a:rPr>
              <a:t>Amanillah</a:t>
            </a:r>
            <a:endParaRPr lang="en-US" sz="40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25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65470"/>
            <a:ext cx="8001000" cy="2466915"/>
          </a:xfrm>
          <a:prstGeom prst="ellipse">
            <a:avLst/>
          </a:prstGeom>
          <a:ln w="127000" cmpd="dbl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Book Antiqua" pitchFamily="18" charset="0"/>
              </a:rPr>
              <a:t>Our Today’s Lesson is-</a:t>
            </a:r>
            <a:endParaRPr lang="en-US" sz="54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476208"/>
            <a:ext cx="8382000" cy="1933992"/>
          </a:xfrm>
          <a:prstGeom prst="ribbon">
            <a:avLst>
              <a:gd name="adj1" fmla="val 19546"/>
              <a:gd name="adj2" fmla="val 74426"/>
            </a:avLst>
          </a:prstGeom>
          <a:ln w="127000" cap="sq" cmpd="dbl">
            <a:solidFill>
              <a:schemeClr val="accent6">
                <a:lumMod val="60000"/>
                <a:lumOff val="40000"/>
              </a:schemeClr>
            </a:solidFill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Book Antiqua" pitchFamily="18" charset="0"/>
              </a:rPr>
              <a:t>A dialogue on</a:t>
            </a:r>
          </a:p>
          <a:p>
            <a:pPr algn="ctr"/>
            <a:r>
              <a:rPr lang="en-US" sz="4800" b="1" dirty="0" smtClean="0">
                <a:latin typeface="Book Antiqua" pitchFamily="18" charset="0"/>
              </a:rPr>
              <a:t>“Visiting a book fair”</a:t>
            </a:r>
            <a:endParaRPr lang="en-US" sz="4400" b="1" dirty="0" smtClean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2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19200" y="457200"/>
            <a:ext cx="7239000" cy="1676400"/>
          </a:xfrm>
          <a:prstGeom prst="ellipse">
            <a:avLst/>
          </a:prstGeom>
          <a:ln w="127000" cmpd="dbl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Learning outcomes</a:t>
            </a:r>
            <a:endParaRPr lang="en-US" sz="36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19200" y="2133600"/>
            <a:ext cx="7239000" cy="4114800"/>
          </a:xfrm>
          <a:prstGeom prst="roundRect">
            <a:avLst/>
          </a:prstGeom>
          <a:ln w="127000" cmpd="dbl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After we have studied this lesson we will be able to-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>
                <a:latin typeface="Andalus" pitchFamily="18" charset="-78"/>
                <a:cs typeface="Andalus" pitchFamily="18" charset="-78"/>
              </a:rPr>
              <a:t>e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xchange greetings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ask and answer questions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achieve inspiration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>
                <a:latin typeface="Andalus" pitchFamily="18" charset="-78"/>
                <a:cs typeface="Andalus" pitchFamily="18" charset="-78"/>
              </a:rPr>
              <a:t>w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rite a dialogue.</a:t>
            </a:r>
            <a:endParaRPr lang="en-US" sz="36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6764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438400" y="5181600"/>
            <a:ext cx="1600200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Oishi</a:t>
            </a:r>
            <a:endParaRPr lang="en-US" sz="48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0" y="5181600"/>
            <a:ext cx="1600200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Tisa</a:t>
            </a:r>
            <a:endParaRPr lang="en-US" sz="48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7637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743200" y="685800"/>
            <a:ext cx="4343400" cy="685800"/>
          </a:xfrm>
          <a:prstGeom prst="wedgeRoundRectCallout">
            <a:avLst>
              <a:gd name="adj1" fmla="val -61885"/>
              <a:gd name="adj2" fmla="val 21291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Assalamu</a:t>
            </a:r>
            <a:r>
              <a:rPr lang="en-US" sz="40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Alaikum</a:t>
            </a:r>
            <a:r>
              <a:rPr lang="en-US" sz="40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.</a:t>
            </a:r>
            <a:endParaRPr lang="en-US" sz="40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075543" y="2895600"/>
            <a:ext cx="4401457" cy="838200"/>
          </a:xfrm>
          <a:prstGeom prst="wedgeRoundRectCallout">
            <a:avLst>
              <a:gd name="adj1" fmla="val 59376"/>
              <a:gd name="adj2" fmla="val -9693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Walaikum</a:t>
            </a:r>
            <a:r>
              <a:rPr lang="en-US" sz="40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Assalam</a:t>
            </a:r>
            <a:r>
              <a:rPr lang="en-US" sz="40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.</a:t>
            </a:r>
            <a:endParaRPr lang="en-US" sz="40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85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r="31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057400" y="375629"/>
            <a:ext cx="4724400" cy="1066800"/>
          </a:xfrm>
          <a:prstGeom prst="wedgeRoundRectCallout">
            <a:avLst>
              <a:gd name="adj1" fmla="val -50454"/>
              <a:gd name="adj2" fmla="val 11964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How are you my friend?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133600" y="2895600"/>
            <a:ext cx="4572000" cy="1066800"/>
          </a:xfrm>
          <a:prstGeom prst="wedgeRoundRectCallout">
            <a:avLst>
              <a:gd name="adj1" fmla="val 55202"/>
              <a:gd name="adj2" fmla="val -9260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Alhamdulillah. But you?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473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r="1031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62200" y="838200"/>
            <a:ext cx="4724400" cy="1066800"/>
          </a:xfrm>
          <a:prstGeom prst="wedgeRoundRectCallout">
            <a:avLst>
              <a:gd name="adj1" fmla="val -51069"/>
              <a:gd name="adj2" fmla="val 10059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Masallah</a:t>
            </a:r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. I am also well by the grace of Allah.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743200" y="2819400"/>
            <a:ext cx="3124200" cy="1066800"/>
          </a:xfrm>
          <a:prstGeom prst="wedgeRoundRectCallout">
            <a:avLst>
              <a:gd name="adj1" fmla="val 85299"/>
              <a:gd name="adj2" fmla="val -5042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ndalus" pitchFamily="18" charset="-78"/>
                <a:cs typeface="Andalus" pitchFamily="18" charset="-78"/>
              </a:rPr>
              <a:t>Where did you go yesterday?</a:t>
            </a:r>
            <a:endParaRPr lang="en-US" sz="3200" dirty="0">
              <a:solidFill>
                <a:schemeClr val="tx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500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516</Words>
  <Application>Microsoft Office PowerPoint</Application>
  <PresentationFormat>On-screen Show (4:3)</PresentationFormat>
  <Paragraphs>79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30</cp:revision>
  <dcterms:created xsi:type="dcterms:W3CDTF">2014-06-15T00:12:27Z</dcterms:created>
  <dcterms:modified xsi:type="dcterms:W3CDTF">2014-06-19T11:11:27Z</dcterms:modified>
</cp:coreProperties>
</file>